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Laurel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 sorry Niki could not join us. We were star-crossed – she from marketing, me from tech comm. Together we built a cross-functional content potluck that leveraged content from many silos such as Professional Services, Product Marketing, Product Mgmt, Tech Comm, Support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content potluck? When teams come together to mine their own content, develop holistic content of diverse types, and syndicate that content where our readers already visit.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verage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We can offer a laundry list of content creators, but finding your stakeholders is more than just finding the right departments to work with. Within these content development teams, you can usually find a representative that is passionate about content and collaboration. It might not be the manager; in fact, it frequently is not. Populating your interlock with ICs brings people who are closer to your audience to the table, and gives them opportunities for career growth.</a:t>
            </a: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5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 rot="-5400000">
            <a:off x="-620223" y="1797499"/>
            <a:ext cx="4064098" cy="150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2601000" y="518875"/>
            <a:ext cx="5913298" cy="4064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24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4800" b="0" i="0" u="none" strike="noStrike" cap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>
              <a:spcBef>
                <a:spcPts val="0"/>
              </a:spcBef>
              <a:buClr>
                <a:schemeClr val="lt1"/>
              </a:buClr>
              <a:buFont typeface="Oswald"/>
              <a:buNone/>
              <a:defRPr sz="4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5" name="Shape 65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7" cy="171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2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7" cy="134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verage"/>
              <a:buNone/>
              <a:defRPr sz="2100" b="0" i="0" u="none" strike="noStrike" cap="none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8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Average"/>
              <a:buNone/>
              <a:defRPr sz="1400" b="0" i="0" u="none" strike="noStrike" cap="non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21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599" cy="189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12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1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8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8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9">
    <p:bg>
      <p:bgPr>
        <a:solidFill>
          <a:srgbClr val="FFFFFF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0" y="0"/>
            <a:ext cx="9144000" cy="21611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7700" y="369325"/>
            <a:ext cx="6934799" cy="157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 i="0" u="none" strike="noStrike" cap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7700" y="2432075"/>
            <a:ext cx="6397800" cy="232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10">
    <p:bg>
      <p:bgPr>
        <a:solidFill>
          <a:srgbClr val="FFFFFF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" name="Shape 26"/>
          <p:cNvCxnSpPr/>
          <p:nvPr/>
        </p:nvCxnSpPr>
        <p:spPr>
          <a:xfrm>
            <a:off x="474475" y="336950"/>
            <a:ext cx="316319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Shape 27"/>
          <p:cNvCxnSpPr/>
          <p:nvPr/>
        </p:nvCxnSpPr>
        <p:spPr>
          <a:xfrm>
            <a:off x="3828800" y="344225"/>
            <a:ext cx="4863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198" cy="206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8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56782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3">
    <p:bg>
      <p:bgPr>
        <a:solidFill>
          <a:srgbClr val="FFFFFF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0"/>
            <a:ext cx="9144000" cy="21611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7700" y="369325"/>
            <a:ext cx="6934799" cy="157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 i="0" u="none" strike="noStrike" cap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6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7700" y="2432075"/>
            <a:ext cx="6397800" cy="232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verage"/>
              <a:buNone/>
              <a:defRPr sz="14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Shape 38"/>
          <p:cNvGrpSpPr/>
          <p:nvPr/>
        </p:nvGrpSpPr>
        <p:grpSpPr>
          <a:xfrm>
            <a:off x="4350277" y="2855376"/>
            <a:ext cx="443587" cy="105631"/>
            <a:chOff x="4137525" y="2915950"/>
            <a:chExt cx="869098" cy="206998"/>
          </a:xfrm>
        </p:grpSpPr>
        <p:sp>
          <p:nvSpPr>
            <p:cNvPr id="39" name="Shape 39"/>
            <p:cNvSpPr/>
            <p:nvPr/>
          </p:nvSpPr>
          <p:spPr>
            <a:xfrm>
              <a:off x="4468575" y="2915950"/>
              <a:ext cx="206998" cy="206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4799625" y="2915950"/>
              <a:ext cx="206998" cy="206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4137525" y="2915950"/>
              <a:ext cx="206998" cy="206998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671256" y="990800"/>
            <a:ext cx="7801500" cy="1730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48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verage"/>
              <a:buNone/>
              <a:defRPr sz="21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199" cy="86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6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Oswald"/>
              <a:buNone/>
              <a:defRPr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7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7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None/>
              <a:defRPr sz="12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swald"/>
              <a:buNone/>
              <a:defRPr sz="3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●"/>
              <a:defRPr sz="18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●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●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 sz="14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Average"/>
              <a:buNone/>
            </a:pPr>
            <a:fld id="{00000000-1234-1234-1234-123412341234}" type="slidenum">
              <a:rPr lang="en" sz="1000" b="0" i="0" u="none" strike="noStrike" cap="non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 b="0" i="0" u="none" strike="noStrike" cap="none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hyperlink" Target="http://www.twitter.com/nikschen" TargetMode="External"/><Relationship Id="rId7" Type="http://schemas.openxmlformats.org/officeDocument/2006/relationships/hyperlink" Target="https://www.linkedin.com/in/laurelnichol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witter.com/laurelnicholes" TargetMode="External"/><Relationship Id="rId5" Type="http://schemas.openxmlformats.org/officeDocument/2006/relationships/image" Target="../media/image7.jpg"/><Relationship Id="rId4" Type="http://schemas.openxmlformats.org/officeDocument/2006/relationships/hyperlink" Target="https://www.linkedin.com/in/nikolettavecse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 rot="-5400000">
            <a:off x="-1097848" y="1799174"/>
            <a:ext cx="5033998" cy="1564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Oswald"/>
              <a:buNone/>
            </a:pPr>
            <a:r>
              <a:rPr lang="en" sz="48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Content Potluck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2601000" y="92145"/>
            <a:ext cx="5913298" cy="49175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Interlock between siloed teams.</a:t>
            </a:r>
          </a:p>
          <a:p>
            <a:pPr marL="457200" marR="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Mine your own content.</a:t>
            </a:r>
          </a:p>
          <a:p>
            <a:pPr marL="457200" marR="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Enterprise-wide content ideas. 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Centralized editorial calendar for all content types.</a:t>
            </a:r>
          </a:p>
          <a:p>
            <a:pPr marL="457200" marR="0" lvl="0" indent="-38100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No one can hide!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Content syndication.</a:t>
            </a: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verage"/>
              <a:buNone/>
            </a:pPr>
            <a:endParaRPr sz="1600" b="1" i="0" u="none" strike="noStrike" cap="none">
              <a:solidFill>
                <a:srgbClr val="FF9900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85" name="Shape 85" descr="social-media-icons-facebook-grey.jpg"/>
          <p:cNvPicPr preferRelativeResize="0"/>
          <p:nvPr/>
        </p:nvPicPr>
        <p:blipFill rotWithShape="1">
          <a:blip r:embed="rId3">
            <a:alphaModFix/>
          </a:blip>
          <a:srcRect l="11134" t="10890" r="10938" b="11488"/>
          <a:stretch/>
        </p:blipFill>
        <p:spPr>
          <a:xfrm>
            <a:off x="5218223" y="4388925"/>
            <a:ext cx="629100" cy="62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 descr="linkedin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45196" y="4399773"/>
            <a:ext cx="629100" cy="605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7" name="Shape 87"/>
          <p:cNvGrpSpPr/>
          <p:nvPr/>
        </p:nvGrpSpPr>
        <p:grpSpPr>
          <a:xfrm>
            <a:off x="5951350" y="4386459"/>
            <a:ext cx="629124" cy="629150"/>
            <a:chOff x="4091175" y="2752625"/>
            <a:chExt cx="629124" cy="629150"/>
          </a:xfrm>
        </p:grpSpPr>
        <p:sp>
          <p:nvSpPr>
            <p:cNvPr id="88" name="Shape 88"/>
            <p:cNvSpPr/>
            <p:nvPr/>
          </p:nvSpPr>
          <p:spPr>
            <a:xfrm>
              <a:off x="4091175" y="2755075"/>
              <a:ext cx="629100" cy="6267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9" name="Shape 89" descr="google-plus-512.pn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091175" y="2752625"/>
              <a:ext cx="629124" cy="6291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0" name="Shape 90"/>
          <p:cNvGrpSpPr/>
          <p:nvPr/>
        </p:nvGrpSpPr>
        <p:grpSpPr>
          <a:xfrm>
            <a:off x="6684462" y="4387687"/>
            <a:ext cx="629124" cy="629124"/>
            <a:chOff x="5243087" y="4409187"/>
            <a:chExt cx="629124" cy="629124"/>
          </a:xfrm>
        </p:grpSpPr>
        <p:sp>
          <p:nvSpPr>
            <p:cNvPr id="91" name="Shape 91"/>
            <p:cNvSpPr/>
            <p:nvPr/>
          </p:nvSpPr>
          <p:spPr>
            <a:xfrm>
              <a:off x="5243100" y="4410387"/>
              <a:ext cx="629100" cy="6267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2" name="Shape 92" descr="instagram-xxl.png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5243087" y="4409187"/>
              <a:ext cx="629124" cy="6291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3" name="Shape 93"/>
          <p:cNvGrpSpPr/>
          <p:nvPr/>
        </p:nvGrpSpPr>
        <p:grpSpPr>
          <a:xfrm>
            <a:off x="7417600" y="4387687"/>
            <a:ext cx="723600" cy="629124"/>
            <a:chOff x="6148550" y="4367037"/>
            <a:chExt cx="723600" cy="629124"/>
          </a:xfrm>
        </p:grpSpPr>
        <p:sp>
          <p:nvSpPr>
            <p:cNvPr id="94" name="Shape 94"/>
            <p:cNvSpPr/>
            <p:nvPr/>
          </p:nvSpPr>
          <p:spPr>
            <a:xfrm>
              <a:off x="6148550" y="4368250"/>
              <a:ext cx="723600" cy="6267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Shape 95" descr="twitter-512.png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6195775" y="4367037"/>
              <a:ext cx="629124" cy="62912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311700" y="1163700"/>
            <a:ext cx="3465600" cy="3416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Oswald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How we built a content potluck	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956550" y="1152475"/>
            <a:ext cx="4875600" cy="386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1" i="0" u="none" strike="noStrike" cap="none">
                <a:solidFill>
                  <a:srgbClr val="D3DBDE"/>
                </a:solidFill>
                <a:latin typeface="Average"/>
                <a:ea typeface="Average"/>
                <a:cs typeface="Average"/>
                <a:sym typeface="Average"/>
              </a:rPr>
              <a:t>Found our champions with rich insights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1" i="0" u="none" strike="noStrike" cap="none">
                <a:solidFill>
                  <a:srgbClr val="D3DBDE"/>
                </a:solidFill>
                <a:latin typeface="Average"/>
                <a:ea typeface="Average"/>
                <a:cs typeface="Average"/>
                <a:sym typeface="Average"/>
              </a:rPr>
              <a:t>Acquired cross-functional leadership support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1" i="0" u="none" strike="noStrike" cap="none">
                <a:solidFill>
                  <a:srgbClr val="D3DBDE"/>
                </a:solidFill>
                <a:latin typeface="Average"/>
                <a:ea typeface="Average"/>
                <a:cs typeface="Average"/>
                <a:sym typeface="Average"/>
              </a:rPr>
              <a:t>Set a regular cadence of meetings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1" i="0" u="none" strike="noStrike" cap="none">
                <a:solidFill>
                  <a:srgbClr val="D3DBDE"/>
                </a:solidFill>
                <a:latin typeface="Average"/>
                <a:ea typeface="Average"/>
                <a:cs typeface="Average"/>
                <a:sym typeface="Average"/>
              </a:rPr>
              <a:t>Got some tacos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Average"/>
              <a:buChar char="●"/>
            </a:pPr>
            <a:r>
              <a:rPr lang="en" sz="2400" b="1" i="0" u="none" strike="noStrike" cap="none">
                <a:solidFill>
                  <a:srgbClr val="D3DBDE"/>
                </a:solidFill>
                <a:latin typeface="Average"/>
                <a:ea typeface="Average"/>
                <a:cs typeface="Average"/>
                <a:sym typeface="Average"/>
              </a:rPr>
              <a:t>Measured and reported results</a:t>
            </a:r>
          </a:p>
        </p:txBody>
      </p:sp>
      <p:pic>
        <p:nvPicPr>
          <p:cNvPr id="103" name="Shape 103" descr="movie-genres-detective-icon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1152475"/>
            <a:ext cx="341640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7700" y="369325"/>
            <a:ext cx="6934799" cy="157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swald"/>
              <a:buNone/>
            </a:pPr>
            <a:r>
              <a:rPr lang="en" sz="36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Success Metrics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7700" y="2432075"/>
            <a:ext cx="8642699" cy="232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verage"/>
              <a:buNone/>
            </a:pP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Uptime Bulletin (pdf) to HTML: </a:t>
            </a:r>
            <a:r>
              <a:rPr lang="en" sz="20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111</a:t>
            </a: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 views to</a:t>
            </a:r>
            <a:r>
              <a:rPr lang="en"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en" sz="2400" b="1" i="0" u="sng" strike="noStrike" cap="none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8,901</a:t>
            </a:r>
            <a:r>
              <a:rPr lang="en"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views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verage"/>
              <a:buNone/>
            </a:pP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Marketing video: </a:t>
            </a:r>
            <a:r>
              <a:rPr lang="en" sz="20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50</a:t>
            </a: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 views  vs. SME blog post</a:t>
            </a:r>
            <a:r>
              <a:rPr lang="en"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rPr>
              <a:t>: </a:t>
            </a:r>
            <a:r>
              <a:rPr lang="en" sz="2400" b="1" i="0" u="sng" strike="noStrike" cap="none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10,005</a:t>
            </a:r>
            <a:r>
              <a:rPr lang="en"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views</a:t>
            </a:r>
            <a:r>
              <a:rPr lang="en"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verage"/>
              <a:buNone/>
            </a:pP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Social Media Sharing:</a:t>
            </a:r>
            <a:r>
              <a:rPr lang="en"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en" sz="2400" b="1" i="0" u="none" strike="noStrike" cap="none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250% </a:t>
            </a: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growth in engagement (raising 5.3x per post)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verage"/>
              <a:buNone/>
            </a:pP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AMA thread on average 4,053 views vs. regular pages ~2256 views (~</a:t>
            </a:r>
            <a:r>
              <a:rPr lang="en" sz="2400" b="1" i="0" u="sng" strike="noStrike" cap="none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80%</a:t>
            </a:r>
            <a:r>
              <a:rPr lang="en" sz="1600" b="0" i="0" u="none" strike="noStrike" cap="none">
                <a:solidFill>
                  <a:schemeClr val="dk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en" sz="1600" b="0" i="0" u="none" strike="noStrike" cap="none">
                <a:solidFill>
                  <a:srgbClr val="CCCCCC"/>
                </a:solidFill>
                <a:latin typeface="Average"/>
                <a:ea typeface="Average"/>
                <a:cs typeface="Average"/>
                <a:sym typeface="Average"/>
              </a:rPr>
              <a:t>growth)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Oswald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Thank you for your attention!</a:t>
            </a:r>
            <a:br>
              <a:rPr lang="en" sz="3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" sz="2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Learn more at www.contentpotluck.com</a:t>
            </a:r>
          </a:p>
        </p:txBody>
      </p:sp>
      <p:sp>
        <p:nvSpPr>
          <p:cNvPr id="115" name="Shape 115"/>
          <p:cNvSpPr/>
          <p:nvPr/>
        </p:nvSpPr>
        <p:spPr>
          <a:xfrm>
            <a:off x="955663" y="1629420"/>
            <a:ext cx="3693083" cy="351408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5012012" y="1553791"/>
            <a:ext cx="3630098" cy="3586908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1020275" y="2963450"/>
            <a:ext cx="3565485" cy="153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Arial"/>
              <a:buNone/>
            </a:pPr>
            <a:r>
              <a:rPr lang="en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Nikoletta Vecsei Harrold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Arial"/>
              <a:buNone/>
            </a:pPr>
            <a:r>
              <a:rPr lang="en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Director Communities Strategy, Transamerica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@Nikschen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https://www.linkedin.com/in/nikolettavecsei</a:t>
            </a:r>
          </a:p>
        </p:txBody>
      </p:sp>
      <p:sp>
        <p:nvSpPr>
          <p:cNvPr id="118" name="Shape 118"/>
          <p:cNvSpPr/>
          <p:nvPr/>
        </p:nvSpPr>
        <p:spPr>
          <a:xfrm>
            <a:off x="2308875" y="1851250"/>
            <a:ext cx="1041298" cy="1041298"/>
          </a:xfrm>
          <a:prstGeom prst="ellipse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5075000" y="2963450"/>
            <a:ext cx="3502500" cy="153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Arial"/>
              <a:buNone/>
            </a:pPr>
            <a:r>
              <a:rPr lang="en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Laurel Nicholes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Arial"/>
              <a:buNone/>
            </a:pPr>
            <a:r>
              <a:rPr lang="en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Director, Product Content Experience,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25000"/>
              <a:buFont typeface="Arial"/>
              <a:buNone/>
            </a:pPr>
            <a:r>
              <a:rPr lang="en" sz="14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F5 Networks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@LaurelNicholes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https://www.linkedin.com/in/laurelnicholes</a:t>
            </a:r>
          </a:p>
        </p:txBody>
      </p:sp>
      <p:sp>
        <p:nvSpPr>
          <p:cNvPr id="120" name="Shape 120"/>
          <p:cNvSpPr/>
          <p:nvPr/>
        </p:nvSpPr>
        <p:spPr>
          <a:xfrm>
            <a:off x="6404598" y="1851250"/>
            <a:ext cx="1074678" cy="955269"/>
          </a:xfrm>
          <a:prstGeom prst="ellipse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  <a:effectLst>
            <a:outerShdw blurRad="39999" dist="23000" dir="5400000" rotWithShape="0">
              <a:srgbClr val="000000">
                <a:alpha val="34509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On-screen Show (16:9)</PresentationFormat>
  <Paragraphs>33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Average</vt:lpstr>
      <vt:lpstr>Helvetica Neue</vt:lpstr>
      <vt:lpstr>Oswald</vt:lpstr>
      <vt:lpstr>slate</vt:lpstr>
      <vt:lpstr>Content Potluck</vt:lpstr>
      <vt:lpstr>How we built a content potluck </vt:lpstr>
      <vt:lpstr>Success Metrics</vt:lpstr>
      <vt:lpstr>Thank you for your attention! Learn more at www.contentpotluck.com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Potluck</dc:title>
  <dc:creator>Lisa Lambert</dc:creator>
  <cp:lastModifiedBy>Lisa Lambert</cp:lastModifiedBy>
  <cp:revision>1</cp:revision>
  <dcterms:modified xsi:type="dcterms:W3CDTF">2017-08-30T22:52:01Z</dcterms:modified>
</cp:coreProperties>
</file>