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notesMasterIdLst>
    <p:notesMasterId r:id="rId6"/>
  </p:notesMasterIdLst>
  <p:handoutMasterIdLst>
    <p:handoutMasterId r:id="rId7"/>
  </p:handoutMasterIdLst>
  <p:sldIdLst>
    <p:sldId id="358" r:id="rId2"/>
    <p:sldId id="359" r:id="rId3"/>
    <p:sldId id="360" r:id="rId4"/>
    <p:sldId id="361" r:id="rId5"/>
  </p:sldIdLst>
  <p:sldSz cx="9144000" cy="6858000" type="screen4x3"/>
  <p:notesSz cx="6805613" cy="9939338"/>
  <p:custDataLst>
    <p:tags r:id="rId8"/>
  </p:custDataLst>
  <p:defaultTextStyle>
    <a:defPPr>
      <a:defRPr lang="en-US"/>
    </a:defPPr>
    <a:lvl1pPr marL="0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88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77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70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59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947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939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924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917" algn="l" defTabSz="4569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D93F"/>
    <a:srgbClr val="DDDDDD"/>
    <a:srgbClr val="51220C"/>
    <a:srgbClr val="E9EAE5"/>
    <a:srgbClr val="E0AA24"/>
    <a:srgbClr val="000000"/>
    <a:srgbClr val="BC0000"/>
    <a:srgbClr val="D78789"/>
    <a:srgbClr val="90A3B1"/>
    <a:srgbClr val="88AE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napToObjects="1">
      <p:cViewPr>
        <p:scale>
          <a:sx n="74" d="100"/>
          <a:sy n="74" d="100"/>
        </p:scale>
        <p:origin x="-88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8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2"/>
            <a:ext cx="2949099" cy="498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1B75A-697F-4ABE-BC9A-11DA12AC9811}" type="datetimeFigureOut">
              <a:rPr lang="en-GB" smtClean="0"/>
              <a:t>08/10/2015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707FC-771F-4EAB-B9E6-2D203828E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05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8C9C9-408F-4346-BB01-2631CC4565F6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5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BA3ED-B3A4-DD4D-8C57-62422FD1D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9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88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77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70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959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47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39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24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917" algn="l" defTabSz="4569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363"/>
            <a:ext cx="2971800" cy="45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dobe Clean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dobe Clean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dobe Clean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dobe Clean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dobe Clean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9pPr>
          </a:lstStyle>
          <a:p>
            <a:fld id="{FB660D1A-A027-4F81-AA06-CE20B1748B2F}" type="slidenum">
              <a:rPr lang="en-US">
                <a:solidFill>
                  <a:srgbClr val="000000"/>
                </a:solidFill>
                <a:latin typeface="Calibri" pitchFamily="34" charset="0"/>
              </a:rPr>
              <a:pPr/>
              <a:t>1</a:t>
            </a:fld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58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400" y="-13764"/>
            <a:ext cx="9151400" cy="11864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575"/>
            <a:ext cx="1545708" cy="6480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350728" y="870562"/>
            <a:ext cx="26821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0" dirty="0" smtClean="0">
                <a:solidFill>
                  <a:srgbClr val="8BD93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Copyright © Stilo International plc, 2015.</a:t>
            </a:r>
            <a:endParaRPr lang="en-GB" sz="1000" b="0" dirty="0">
              <a:solidFill>
                <a:srgbClr val="8BD93F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34"/>
          <a:stretch/>
        </p:blipFill>
        <p:spPr>
          <a:xfrm>
            <a:off x="-10382" y="1149597"/>
            <a:ext cx="9154381" cy="570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281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206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00174"/>
            <a:ext cx="2057400" cy="46434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0174"/>
            <a:ext cx="6019800" cy="46434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0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323528" y="1634505"/>
            <a:ext cx="8229600" cy="57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3528" y="2348881"/>
            <a:ext cx="82296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33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323528" y="1634505"/>
            <a:ext cx="8229600" cy="57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3528" y="2348881"/>
            <a:ext cx="82296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240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191001" y="6629401"/>
            <a:ext cx="76200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1138" y="6629401"/>
            <a:ext cx="3903662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Footer Text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1" y="6477000"/>
            <a:ext cx="762000" cy="1682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6BD38-973D-46B6-B96E-524262208A9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0340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323528" y="1634505"/>
            <a:ext cx="8229600" cy="57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23528" y="2348881"/>
            <a:ext cx="82296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568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526094" y="1456675"/>
            <a:ext cx="817949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526094" y="2544114"/>
            <a:ext cx="8179495" cy="3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0638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526094" y="1456675"/>
            <a:ext cx="817949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 bwMode="auto">
          <a:xfrm>
            <a:off x="526094" y="2544114"/>
            <a:ext cx="8179495" cy="3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841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526094" y="1456675"/>
            <a:ext cx="817949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 bwMode="auto">
          <a:xfrm>
            <a:off x="526094" y="2544114"/>
            <a:ext cx="8179495" cy="3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0032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526094" y="1456675"/>
            <a:ext cx="817949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 bwMode="auto">
          <a:xfrm>
            <a:off x="526094" y="2544114"/>
            <a:ext cx="8179495" cy="3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3923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526094" y="1456675"/>
            <a:ext cx="817949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526094" y="2544114"/>
            <a:ext cx="8179495" cy="3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7333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526094" y="1456675"/>
            <a:ext cx="817949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 bwMode="auto">
          <a:xfrm>
            <a:off x="526094" y="2544114"/>
            <a:ext cx="8179495" cy="357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1067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3008313" cy="11430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0174"/>
            <a:ext cx="5111750" cy="46434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86058"/>
            <a:ext cx="3008313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173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71611"/>
            <a:ext cx="5486400" cy="31559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390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1218" y="1381519"/>
            <a:ext cx="84244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1218" y="2316324"/>
            <a:ext cx="8424475" cy="378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-25400" y="6335713"/>
            <a:ext cx="9144000" cy="4873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i="1">
                <a:solidFill>
                  <a:srgbClr val="7F7F7F"/>
                </a:solidFill>
                <a:latin typeface="Arial" charset="0"/>
                <a:cs typeface="Arial" charset="0"/>
              </a:rPr>
              <a:t/>
            </a:r>
            <a:br>
              <a:rPr lang="en-GB" sz="1400" i="1">
                <a:solidFill>
                  <a:srgbClr val="7F7F7F"/>
                </a:solidFill>
                <a:latin typeface="Arial" charset="0"/>
                <a:cs typeface="Arial" charset="0"/>
              </a:rPr>
            </a:br>
            <a:endParaRPr lang="en-GB" sz="1200" i="1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466" y="6285910"/>
            <a:ext cx="9143534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776" y="6556143"/>
            <a:ext cx="24384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900" b="0" dirty="0" smtClean="0">
                <a:solidFill>
                  <a:srgbClr val="8BD93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Copyright © Stilo International plc, 2015.</a:t>
            </a:r>
            <a:endParaRPr lang="en-GB" sz="900" b="0" dirty="0">
              <a:solidFill>
                <a:srgbClr val="8BD93F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998" y="6354975"/>
            <a:ext cx="1030471" cy="4320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" y="3214"/>
            <a:ext cx="9144000" cy="1215402"/>
          </a:xfrm>
          <a:prstGeom prst="rect">
            <a:avLst/>
          </a:prstGeom>
        </p:spPr>
      </p:pic>
      <p:grpSp>
        <p:nvGrpSpPr>
          <p:cNvPr id="24" name="Group 23"/>
          <p:cNvGrpSpPr>
            <a:grpSpLocks noChangeAspect="1"/>
          </p:cNvGrpSpPr>
          <p:nvPr userDrawn="1"/>
        </p:nvGrpSpPr>
        <p:grpSpPr>
          <a:xfrm>
            <a:off x="376317" y="486082"/>
            <a:ext cx="2070135" cy="360000"/>
            <a:chOff x="1115616" y="3363318"/>
            <a:chExt cx="5760639" cy="1001786"/>
          </a:xfrm>
        </p:grpSpPr>
        <p:sp>
          <p:nvSpPr>
            <p:cNvPr id="25" name="Rounded Rectangle 24"/>
            <p:cNvSpPr/>
            <p:nvPr/>
          </p:nvSpPr>
          <p:spPr>
            <a:xfrm>
              <a:off x="1115616" y="3363318"/>
              <a:ext cx="5760639" cy="1001786"/>
            </a:xfrm>
            <a:prstGeom prst="roundRect">
              <a:avLst/>
            </a:prstGeom>
            <a:solidFill>
              <a:srgbClr val="8BD93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8110" y="3586067"/>
              <a:ext cx="5052854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827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43" r:id="rId14"/>
    <p:sldLayoutId id="2147483784" r:id="rId1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>
              <a:lumMod val="75000"/>
              <a:lumOff val="25000"/>
            </a:schemeClr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59595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59595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59595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595959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92D05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92D05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92D05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92D05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BD93F"/>
        </a:buClr>
        <a:buSzPct val="80000"/>
        <a:buFont typeface="Arial" panose="020B0604020202020204" pitchFamily="34" charset="0"/>
        <a:buChar char="►"/>
        <a:defRPr sz="20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BD93F"/>
        </a:buClr>
        <a:buSzPct val="80000"/>
        <a:buFont typeface="Arial" panose="020B0604020202020204" pitchFamily="34" charset="0"/>
        <a:buChar char="►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0000"/>
        <a:buFont typeface="Wingdings" panose="05000000000000000000" pitchFamily="2" charset="2"/>
        <a:buChar char="§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0000"/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>
            <a:lumMod val="75000"/>
            <a:lumOff val="25000"/>
          </a:schemeClr>
        </a:buClr>
        <a:buSzPct val="80000"/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203200" y="4419600"/>
            <a:ext cx="7023100" cy="2154583"/>
          </a:xfrm>
          <a:prstGeom prst="round2Diag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266" name="Title 5"/>
          <p:cNvSpPr>
            <a:spLocks noGrp="1"/>
          </p:cNvSpPr>
          <p:nvPr>
            <p:ph type="ctrTitle" idx="4294967295"/>
          </p:nvPr>
        </p:nvSpPr>
        <p:spPr>
          <a:xfrm>
            <a:off x="306456" y="4533900"/>
            <a:ext cx="7059544" cy="1320548"/>
          </a:xfrm>
        </p:spPr>
        <p:txBody>
          <a:bodyPr/>
          <a:lstStyle/>
          <a:p>
            <a:r>
              <a:rPr lang="en-US" sz="2000" dirty="0" smtClean="0">
                <a:solidFill>
                  <a:srgbClr val="8BD93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CIDM Best Practices 2015</a:t>
            </a:r>
            <a:r>
              <a:rPr lang="en-US" sz="3200" dirty="0" smtClean="0">
                <a:solidFill>
                  <a:srgbClr val="8BD93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/>
            </a:r>
            <a:br>
              <a:rPr lang="en-US" sz="3200" dirty="0" smtClean="0">
                <a:solidFill>
                  <a:srgbClr val="8BD93F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GB" sz="2400" dirty="0" smtClean="0">
                <a:solidFill>
                  <a:schemeClr val="bg1"/>
                </a:solidFill>
              </a:rPr>
              <a:t>AuthorBridge – Guided + Fluid authoring for SMEs and occasional contributors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11267" name="Subtitle 4"/>
          <p:cNvSpPr txBox="1">
            <a:spLocks/>
          </p:cNvSpPr>
          <p:nvPr/>
        </p:nvSpPr>
        <p:spPr bwMode="auto">
          <a:xfrm>
            <a:off x="419722" y="5854448"/>
            <a:ext cx="621527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dobe Clean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dobe Clean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dobe Clean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dobe Clean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dobe Clean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dobe Clean" pitchFamily="34" charset="0"/>
              </a:defRPr>
            </a:lvl9pPr>
          </a:lstStyle>
          <a:p>
            <a:pPr defTabSz="642618" fontAlgn="base">
              <a:spcBef>
                <a:spcPts val="600"/>
              </a:spcBef>
              <a:spcAft>
                <a:spcPct val="0"/>
              </a:spcAft>
              <a:buClr>
                <a:srgbClr val="FBB034"/>
              </a:buClr>
              <a:buSzPct val="70000"/>
            </a:pPr>
            <a:r>
              <a:rPr lang="en-US" sz="1600" dirty="0" smtClean="0">
                <a:solidFill>
                  <a:srgbClr val="8BD93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Bradley Hand ITC TT-Bold" charset="0"/>
              </a:rPr>
              <a:t>Patrick Baker, VP Development &amp; Professional Services</a:t>
            </a:r>
          </a:p>
          <a:p>
            <a:pPr defTabSz="642618" fontAlgn="base">
              <a:spcAft>
                <a:spcPct val="0"/>
              </a:spcAft>
              <a:buClr>
                <a:srgbClr val="FBB034"/>
              </a:buClr>
              <a:buSzPct val="70000"/>
            </a:pPr>
            <a:r>
              <a:rPr lang="en-US" sz="1600" dirty="0" smtClean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Bradley Hand ITC TT-Bold" charset="0"/>
              </a:rPr>
              <a:t>Stilo International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600" y="202153"/>
            <a:ext cx="1877731" cy="713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727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2604" y="1971288"/>
            <a:ext cx="8518276" cy="1012537"/>
            <a:chOff x="-2604" y="1971288"/>
            <a:chExt cx="8518276" cy="101253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75" b="73793"/>
            <a:stretch/>
          </p:blipFill>
          <p:spPr>
            <a:xfrm>
              <a:off x="-2604" y="1971288"/>
              <a:ext cx="3563888" cy="1012537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491312" y="2154019"/>
              <a:ext cx="702436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8BD93F"/>
                </a:buClr>
                <a:buSzPct val="80000"/>
              </a:pPr>
              <a:r>
                <a:rPr lang="en-GB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FREE-FORM: How it looks, not what it is</a:t>
              </a:r>
            </a:p>
            <a:p>
              <a:pPr>
                <a:buClr>
                  <a:srgbClr val="8BD93F"/>
                </a:buClr>
                <a:buSzPct val="80000"/>
              </a:pPr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Author friendly, little to no restrictions, but sacrifices  intelligence needed for machine processing, portability, reuse, repurposing, and personalization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-2604" y="3059159"/>
            <a:ext cx="8645276" cy="936104"/>
            <a:chOff x="-2604" y="3059159"/>
            <a:chExt cx="8645276" cy="936104"/>
          </a:xfrm>
        </p:grpSpPr>
        <p:sp>
          <p:nvSpPr>
            <p:cNvPr id="8" name="TextBox 7"/>
            <p:cNvSpPr txBox="1"/>
            <p:nvPr/>
          </p:nvSpPr>
          <p:spPr>
            <a:xfrm>
              <a:off x="1945164" y="3167113"/>
              <a:ext cx="669750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8BD93F"/>
                </a:buClr>
                <a:buSzPct val="80000"/>
              </a:pPr>
              <a:r>
                <a:rPr lang="en-GB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FORM-DRIVEN: Highly constrained</a:t>
              </a:r>
            </a:p>
            <a:p>
              <a:pPr>
                <a:buClr>
                  <a:srgbClr val="8BD93F"/>
                </a:buClr>
                <a:buSzPct val="80000"/>
              </a:pPr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Guarantees machine intelligence, authors typically disdain such a highly-restrictive user experience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75" t="25451" b="50321"/>
            <a:stretch/>
          </p:blipFill>
          <p:spPr>
            <a:xfrm>
              <a:off x="-2604" y="3059159"/>
              <a:ext cx="3563888" cy="936104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-2604" y="4137891"/>
            <a:ext cx="8645276" cy="936105"/>
            <a:chOff x="-2604" y="4137891"/>
            <a:chExt cx="8645276" cy="936105"/>
          </a:xfrm>
        </p:grpSpPr>
        <p:sp>
          <p:nvSpPr>
            <p:cNvPr id="11" name="TextBox 10"/>
            <p:cNvSpPr txBox="1"/>
            <p:nvPr/>
          </p:nvSpPr>
          <p:spPr>
            <a:xfrm>
              <a:off x="2518768" y="4218906"/>
              <a:ext cx="612390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8BD93F"/>
                </a:buClr>
                <a:buSzPct val="80000"/>
              </a:pPr>
              <a:r>
                <a:rPr lang="en-GB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STRUCTURE-DRIVEN: Direct XML tagging</a:t>
              </a:r>
            </a:p>
            <a:p>
              <a:pPr>
                <a:buClr>
                  <a:srgbClr val="8BD93F"/>
                </a:buClr>
                <a:buSzPct val="80000"/>
              </a:pPr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Guarantees machine intelligence, open standards, greatest portability and flexibility, but too complex for casual authors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27" t="50797" b="24974"/>
            <a:stretch/>
          </p:blipFill>
          <p:spPr>
            <a:xfrm>
              <a:off x="-2604" y="4137891"/>
              <a:ext cx="3530476" cy="936105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-2604" y="5167352"/>
            <a:ext cx="9095804" cy="1010652"/>
            <a:chOff x="-2604" y="5167352"/>
            <a:chExt cx="9095804" cy="1010652"/>
          </a:xfrm>
        </p:grpSpPr>
        <p:sp>
          <p:nvSpPr>
            <p:cNvPr id="14" name="TextBox 13"/>
            <p:cNvSpPr txBox="1"/>
            <p:nvPr/>
          </p:nvSpPr>
          <p:spPr>
            <a:xfrm>
              <a:off x="3314080" y="5167352"/>
              <a:ext cx="577912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8BD93F"/>
                </a:buClr>
                <a:buSzPct val="80000"/>
              </a:pPr>
              <a:r>
                <a:rPr lang="en-GB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TEMPLATE-DRIVEN : Constrained</a:t>
              </a:r>
            </a:p>
            <a:p>
              <a:pPr>
                <a:buClr>
                  <a:srgbClr val="8BD93F"/>
                </a:buClr>
                <a:buSzPct val="80000"/>
              </a:pPr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Less constrained for the author than form-driven, difficult to ensure</a:t>
              </a:r>
              <a:b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</a:br>
              <a:r>
                <a:rPr lang="en-GB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rich semantic intelligence for machine processing, difficult to maintain, transformation required, authors still feel overly constrained</a:t>
              </a: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40" t="74012"/>
            <a:stretch/>
          </p:blipFill>
          <p:spPr>
            <a:xfrm>
              <a:off x="-2604" y="5173934"/>
              <a:ext cx="3529968" cy="1004070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252601" y="1361088"/>
            <a:ext cx="8443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The 4 classic models of content authoring</a:t>
            </a:r>
            <a:endParaRPr lang="en-GB" sz="2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484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072" y="3140968"/>
            <a:ext cx="8765928" cy="2857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8BD93F"/>
              </a:buClr>
              <a:buSzPct val="80000"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The best of all 4 classic models</a:t>
            </a:r>
          </a:p>
          <a:p>
            <a:pPr marL="285750" indent="-285750">
              <a:lnSpc>
                <a:spcPts val="2000"/>
              </a:lnSpc>
              <a:spcBef>
                <a:spcPts val="800"/>
              </a:spcBef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600" b="1" dirty="0" smtClean="0">
                <a:solidFill>
                  <a:srgbClr val="8BD93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Looks and feels much more like free-form authoring</a:t>
            </a:r>
          </a:p>
          <a:p>
            <a:pPr marL="622300" lvl="1" indent="-266700">
              <a:lnSpc>
                <a:spcPts val="2000"/>
              </a:lnSpc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No explicit tagging or structure to directly manage</a:t>
            </a:r>
          </a:p>
          <a:p>
            <a:pPr marL="622300" lvl="1" indent="-266700">
              <a:lnSpc>
                <a:spcPts val="2000"/>
              </a:lnSpc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The schema acts like an unobtrusive base template</a:t>
            </a:r>
          </a:p>
          <a:p>
            <a:pPr marL="622300" lvl="1" indent="-266700">
              <a:lnSpc>
                <a:spcPts val="2000"/>
              </a:lnSpc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Visual controls and cues guide the author naturally </a:t>
            </a: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(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task structure panes, templates..)</a:t>
            </a:r>
          </a:p>
          <a:p>
            <a:pPr marL="285750" indent="-285750">
              <a:lnSpc>
                <a:spcPts val="2000"/>
              </a:lnSpc>
              <a:spcBef>
                <a:spcPts val="600"/>
              </a:spcBef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600" b="1" dirty="0" smtClean="0">
                <a:solidFill>
                  <a:srgbClr val="8BD93F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Represented under the covers as rich structured content</a:t>
            </a:r>
          </a:p>
          <a:p>
            <a:pPr marL="622300" lvl="1" indent="-266700">
              <a:lnSpc>
                <a:spcPts val="2000"/>
              </a:lnSpc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Guarantees capture of semantics for processing</a:t>
            </a:r>
          </a:p>
          <a:p>
            <a:pPr marL="622300" lvl="1" indent="-266700">
              <a:lnSpc>
                <a:spcPts val="2000"/>
              </a:lnSpc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Captures author intent without the complexity</a:t>
            </a:r>
          </a:p>
          <a:p>
            <a:pPr marL="622300" lvl="1" indent="-266700">
              <a:lnSpc>
                <a:spcPts val="2000"/>
              </a:lnSpc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Based on open standards and architecture</a:t>
            </a:r>
          </a:p>
          <a:p>
            <a:pPr marL="622300" lvl="1" indent="-266700">
              <a:lnSpc>
                <a:spcPts val="2000"/>
              </a:lnSpc>
              <a:buClr>
                <a:srgbClr val="8BD93F"/>
              </a:buClr>
              <a:buSzPct val="80000"/>
              <a:buFont typeface="Arial" panose="020B0604020202020204" pitchFamily="34" charset="0"/>
              <a:buChar char="►"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Directly reads/writes to rich semantic format without any awareness of author or need to know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" y="2028474"/>
            <a:ext cx="7861299" cy="1041819"/>
            <a:chOff x="1" y="2028474"/>
            <a:chExt cx="6588224" cy="104181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2028474"/>
              <a:ext cx="6588224" cy="1041819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353279" y="2362029"/>
              <a:ext cx="383419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GUIDED + FLUID AUTHORING</a:t>
              </a:r>
              <a:endPara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52601" y="1361088"/>
            <a:ext cx="8443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The emerging 5</a:t>
            </a:r>
            <a:r>
              <a:rPr lang="en-GB" sz="2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th</a:t>
            </a:r>
            <a:r>
              <a:rPr lang="en-GB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 Model</a:t>
            </a:r>
            <a:endParaRPr lang="en-GB" sz="2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016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 preferRelativeResize="0">
            <a:picLocks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0372" r="11124" b="18927"/>
          <a:stretch/>
        </p:blipFill>
        <p:spPr>
          <a:xfrm>
            <a:off x="-12700" y="0"/>
            <a:ext cx="9156700" cy="6299200"/>
          </a:xfrm>
          <a:prstGeom prst="rect">
            <a:avLst/>
          </a:prstGeom>
        </p:spPr>
      </p:pic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3284617" y="1528212"/>
            <a:ext cx="3519233" cy="612000"/>
            <a:chOff x="1115616" y="3363318"/>
            <a:chExt cx="5760639" cy="1001786"/>
          </a:xfrm>
        </p:grpSpPr>
        <p:sp>
          <p:nvSpPr>
            <p:cNvPr id="6" name="Rounded Rectangle 5"/>
            <p:cNvSpPr/>
            <p:nvPr/>
          </p:nvSpPr>
          <p:spPr>
            <a:xfrm>
              <a:off x="1115616" y="3363318"/>
              <a:ext cx="5760639" cy="1001786"/>
            </a:xfrm>
            <a:prstGeom prst="roundRect">
              <a:avLst/>
            </a:prstGeom>
            <a:solidFill>
              <a:srgbClr val="8BD93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8110" y="3586067"/>
              <a:ext cx="5052854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3490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939934&quot;&gt;&lt;object type=&quot;3&quot; unique_id=&quot;940003&quot;&gt;&lt;property id=&quot;20148&quot; value=&quot;5&quot;/&gt;&lt;property id=&quot;20300&quot; value=&quot;Slide 1 - &amp;quot;Convert Unstructured FrameMaker to  DITA and XML via Stilo Migrate&amp;quot;&quot;/&gt;&lt;property id=&quot;20307&quot; value=&quot;294&quot;/&gt;&lt;/object&gt;&lt;object type=&quot;3&quot; unique_id=&quot;940425&quot;&gt;&lt;property id=&quot;20148&quot; value=&quot;5&quot;/&gt;&lt;property id=&quot;20300&quot; value=&quot;Slide 3 - &amp;quot;Contact Information&amp;quot;&quot;/&gt;&lt;property id=&quot;20307&quot; value=&quot;302&quot;/&gt;&lt;/object&gt;&lt;object type=&quot;3&quot; unique_id=&quot;1282524&quot;&gt;&lt;property id=&quot;20148&quot; value=&quot;5&quot;/&gt;&lt;property id=&quot;20300&quot; value=&quot;Slide 2 - &amp;quot;Our Webinar Guests&amp;quot;&quot;/&gt;&lt;property id=&quot;20307&quot; value=&quot;304&quot;/&gt;&lt;/object&gt;&lt;/object&gt;&lt;object type=&quot;8&quot; unique_id=&quot;940002&quot;&gt;&lt;/object&gt;&lt;/object&gt;&lt;/database&gt;"/>
  <p:tag name="SECTOMILLISECCONVERTED" val="1"/>
  <p:tag name="ISPRING_RESOURCE_PATHS_HASH_2" val="b811dee1bc290239b629dd429f1b67b2ca11f2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8599</TotalTime>
  <Words>204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CIDM Best Practices 2015 AuthorBridge – Guided + Fluid authoring for SMEs and occasional contributors</vt:lpstr>
      <vt:lpstr>PowerPoint Presentation</vt:lpstr>
      <vt:lpstr>PowerPoint Presentation</vt:lpstr>
      <vt:lpstr>PowerPoint Presentation</vt:lpstr>
    </vt:vector>
  </TitlesOfParts>
  <Manager>Helen Owens-Pope</Manager>
  <Company>Culturecom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Converting legacy content to DITA - it's not rocket science!</dc:subject>
  <dc:creator>Helen Owens-Pope</dc:creator>
  <cp:keywords>Stilo;Migrate;DITA;ACI;LavaCon 2015</cp:keywords>
  <cp:lastModifiedBy>Lisa Lambert</cp:lastModifiedBy>
  <cp:revision>406</cp:revision>
  <cp:lastPrinted>2015-07-15T13:05:37Z</cp:lastPrinted>
  <dcterms:created xsi:type="dcterms:W3CDTF">2013-01-27T02:25:02Z</dcterms:created>
  <dcterms:modified xsi:type="dcterms:W3CDTF">2015-10-08T17:38:08Z</dcterms:modified>
</cp:coreProperties>
</file>